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Proxima Nova Extrabold"/>
      <p:bold r:id="rId34"/>
    </p:embeddedFont>
    <p:embeddedFont>
      <p:font typeface="Proxima Nova Semibold"/>
      <p:regular r:id="rId35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Extrabold-bold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Here are some of the team members - Biomedical, Mechanical, Electrical, Aerospace Engineers, Healthcare professionals, Project Managers, Consultants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internationalaid.or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4700" y="1904400"/>
            <a:ext cx="7556400" cy="21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Medical Equipment Maintenance </a:t>
            </a:r>
            <a:b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  <a:b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Ethiopia COVID-19 Response Team (ECRT) 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289525" y="3696675"/>
            <a:ext cx="3149400" cy="904500"/>
          </a:xfrm>
          <a:prstGeom prst="parallelogram">
            <a:avLst>
              <a:gd fmla="val 25000" name="adj"/>
            </a:avLst>
          </a:prstGeom>
          <a:solidFill>
            <a:srgbClr val="66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551125" y="-237200"/>
            <a:ext cx="4108200" cy="4609500"/>
          </a:xfrm>
          <a:prstGeom prst="parallelogram">
            <a:avLst>
              <a:gd fmla="val 25000" name="adj"/>
            </a:avLst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4147725" y="3292800"/>
            <a:ext cx="4617000" cy="1633800"/>
          </a:xfrm>
          <a:prstGeom prst="rect">
            <a:avLst/>
          </a:prstGeom>
          <a:solidFill>
            <a:srgbClr val="0C343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434343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Mismatch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151850" y="236175"/>
            <a:ext cx="3905700" cy="46905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Contributors to this challenge</a:t>
            </a:r>
            <a:endParaRPr b="0" i="0" sz="5100" u="none" cap="none" strike="noStrike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4147725" y="1686225"/>
            <a:ext cx="4647000" cy="1790400"/>
          </a:xfrm>
          <a:prstGeom prst="rect">
            <a:avLst/>
          </a:prstGeom>
          <a:solidFill>
            <a:srgbClr val="07376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3335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Lack of </a:t>
            </a:r>
            <a:r>
              <a:rPr b="0" i="0" lang="en-US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</a:t>
            </a:r>
            <a:br>
              <a:rPr b="0" i="0" lang="en-US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Support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4147725" y="236175"/>
            <a:ext cx="4647000" cy="17106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			Lack of Asset Management</a:t>
            </a:r>
            <a:endParaRPr b="0" i="0" sz="3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267825" y="929225"/>
            <a:ext cx="841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</a:t>
            </a:r>
            <a:endParaRPr b="0" i="0" sz="4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267825" y="2571750"/>
            <a:ext cx="841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2</a:t>
            </a:r>
            <a:endParaRPr b="0" i="0" sz="4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267825" y="4037400"/>
            <a:ext cx="841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</a:t>
            </a:r>
            <a:endParaRPr b="0" i="0" sz="44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1374400" y="1611850"/>
            <a:ext cx="6380100" cy="1391100"/>
          </a:xfrm>
          <a:prstGeom prst="rect">
            <a:avLst/>
          </a:prstGeom>
          <a:solidFill>
            <a:srgbClr val="07376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st="76200">
              <a:srgbClr val="666666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1" i="0" lang="en-US" sz="8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$93 billion</a:t>
            </a:r>
            <a:endParaRPr b="1" i="0" sz="8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76200" y="4082825"/>
            <a:ext cx="89916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t/>
            </a:r>
            <a:endParaRPr b="1" i="0" sz="49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14885" l="0" r="0" t="0"/>
          <a:stretch/>
        </p:blipFill>
        <p:spPr>
          <a:xfrm>
            <a:off x="234275" y="206700"/>
            <a:ext cx="5714400" cy="3648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</p:pic>
      <p:sp>
        <p:nvSpPr>
          <p:cNvPr id="145" name="Google Shape;145;p24"/>
          <p:cNvSpPr/>
          <p:nvPr/>
        </p:nvSpPr>
        <p:spPr>
          <a:xfrm>
            <a:off x="38100" y="4082825"/>
            <a:ext cx="9067800" cy="9405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#1 - Lack of Asset Management</a:t>
            </a:r>
            <a:endParaRPr b="0" i="0" sz="4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6047150" y="206700"/>
            <a:ext cx="2886900" cy="8511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Medical equipment stored in the open </a:t>
            </a:r>
            <a:endParaRPr b="0" i="0" sz="23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35392"/>
          <a:stretch/>
        </p:blipFill>
        <p:spPr>
          <a:xfrm>
            <a:off x="502775" y="1694475"/>
            <a:ext cx="8394900" cy="244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52" name="Google Shape;152;p25"/>
          <p:cNvSpPr txBox="1"/>
          <p:nvPr/>
        </p:nvSpPr>
        <p:spPr>
          <a:xfrm>
            <a:off x="0" y="974550"/>
            <a:ext cx="9144000" cy="6105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57150" rotWithShape="0" algn="bl" dir="2220000" dist="11430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Ghana - A Case Study </a:t>
            </a:r>
            <a:br>
              <a:rPr b="1" i="0" lang="en-US" sz="32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i="0" sz="3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507675" y="2002300"/>
            <a:ext cx="8636400" cy="2039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"Many times the machines have just been phased out and are no longer supported by the company," </a:t>
            </a:r>
            <a:b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Lloyd Jenkins - </a:t>
            </a:r>
            <a:r>
              <a:rPr b="0" i="0" lang="en-US" sz="2900" u="none" cap="none" strike="noStrike">
                <a:solidFill>
                  <a:srgbClr val="FFFFFF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International Aid</a:t>
            </a:r>
            <a: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29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9700" marR="13970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8100" y="0"/>
            <a:ext cx="9067800" cy="9405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#2 - Lack of Training &amp; Support</a:t>
            </a:r>
            <a:endParaRPr b="0" i="0" sz="45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273375" y="4136800"/>
            <a:ext cx="8817600" cy="617700"/>
          </a:xfrm>
          <a:prstGeom prst="rect">
            <a:avLst/>
          </a:prstGeom>
          <a:solidFill>
            <a:srgbClr val="1C4587"/>
          </a:solidFill>
          <a:ln>
            <a:noFill/>
          </a:ln>
          <a:effectLst>
            <a:outerShdw blurRad="142875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out-of-service equipment fell by 50% </a:t>
            </a:r>
            <a:endParaRPr b="0" i="0" sz="29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63" y="89075"/>
            <a:ext cx="6164424" cy="39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6330900" y="1580750"/>
            <a:ext cx="2813100" cy="10701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Rwanda: </a:t>
            </a:r>
            <a:br>
              <a:rPr b="1" i="0" lang="en-US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 Case Study </a:t>
            </a:r>
            <a:br>
              <a:rPr b="1" i="0" lang="en-US" sz="30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0" y="0"/>
            <a:ext cx="9144000" cy="9405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#3 - Mismatch</a:t>
            </a:r>
            <a:endParaRPr b="0" i="0" sz="45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89225"/>
            <a:ext cx="9201149" cy="3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676525" y="644475"/>
            <a:ext cx="83778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highlight>
                  <a:srgbClr val="122A40"/>
                </a:highlight>
                <a:latin typeface="Proxima Nova"/>
                <a:ea typeface="Proxima Nova"/>
                <a:cs typeface="Proxima Nova"/>
                <a:sym typeface="Proxima Nova"/>
              </a:rPr>
              <a:t>80 percent</a:t>
            </a:r>
            <a:r>
              <a:rPr b="0" i="0" lang="en-US" sz="39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of the medical equipment in developing countries is donated.</a:t>
            </a:r>
            <a:br>
              <a:rPr b="0" i="0" lang="en-US" sz="39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39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            </a:t>
            </a:r>
            <a:r>
              <a:rPr b="0" i="1" lang="en-US" sz="3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- World Health Organization</a:t>
            </a:r>
            <a:endParaRPr b="0" i="1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4500575"/>
            <a:ext cx="9144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Source - NPR.org</a:t>
            </a:r>
            <a:endParaRPr b="0" i="0" sz="20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1944925" y="3406875"/>
            <a:ext cx="4872000" cy="6429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214313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US" sz="3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40% are Nonfunctional </a:t>
            </a:r>
            <a:br>
              <a:rPr b="0" i="0" lang="en-US" sz="3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31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>
            <a:off x="785050" y="0"/>
            <a:ext cx="7209524" cy="53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119300" y="3236875"/>
            <a:ext cx="8541000" cy="121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highlight>
                  <a:srgbClr val="073763"/>
                </a:highlight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 dumping ground for old </a:t>
            </a:r>
            <a:br>
              <a:rPr b="0" i="0" lang="en-US" sz="3300" u="none" cap="none" strike="noStrike">
                <a:solidFill>
                  <a:srgbClr val="FFFFFF"/>
                </a:solidFill>
                <a:highlight>
                  <a:srgbClr val="073763"/>
                </a:highlight>
                <a:latin typeface="Proxima Nova Extrabold"/>
                <a:ea typeface="Proxima Nova Extrabold"/>
                <a:cs typeface="Proxima Nova Extrabold"/>
                <a:sym typeface="Proxima Nova Extrabold"/>
              </a:rPr>
            </a:br>
            <a:r>
              <a:rPr b="0" i="0" lang="en-US" sz="3300" u="none" cap="none" strike="noStrike">
                <a:solidFill>
                  <a:srgbClr val="FFFFFF"/>
                </a:solidFill>
                <a:highlight>
                  <a:srgbClr val="073763"/>
                </a:highlight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medical equipment in Malawi.</a:t>
            </a:r>
            <a:endParaRPr b="0" i="0" sz="3300" u="none" cap="none" strike="noStrike">
              <a:solidFill>
                <a:srgbClr val="FFFFFF"/>
              </a:solidFill>
              <a:highlight>
                <a:srgbClr val="073763"/>
              </a:highlight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850" y="72275"/>
            <a:ext cx="59278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4046100"/>
            <a:ext cx="6732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5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Our Speaker Today</a:t>
            </a:r>
            <a:endParaRPr b="0" i="0" sz="55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6109350" y="4790025"/>
            <a:ext cx="2877900" cy="36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675" y="364325"/>
            <a:ext cx="2343000" cy="356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49803"/>
              </a:srgbClr>
            </a:outerShdw>
          </a:effectLst>
        </p:spPr>
      </p:pic>
      <p:cxnSp>
        <p:nvCxnSpPr>
          <p:cNvPr id="64" name="Google Shape;64;p14"/>
          <p:cNvCxnSpPr/>
          <p:nvPr/>
        </p:nvCxnSpPr>
        <p:spPr>
          <a:xfrm>
            <a:off x="4484550" y="4018575"/>
            <a:ext cx="3847800" cy="14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4"/>
          <p:cNvSpPr/>
          <p:nvPr/>
        </p:nvSpPr>
        <p:spPr>
          <a:xfrm>
            <a:off x="4009650" y="1297325"/>
            <a:ext cx="4797600" cy="1695900"/>
          </a:xfrm>
          <a:prstGeom prst="roundRect">
            <a:avLst>
              <a:gd fmla="val 2400" name="adj"/>
            </a:avLst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Yonathan Kebede</a:t>
            </a:r>
            <a:br>
              <a:rPr b="0" i="0" lang="en-US" sz="4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MHA, FACHE</a:t>
            </a:r>
            <a:br>
              <a:rPr b="1" i="0" lang="en-US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1" lang="en-US" sz="2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Vice President of Operations</a:t>
            </a:r>
            <a:br>
              <a:rPr b="0" i="1" lang="en-US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2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Premier Health </a:t>
            </a:r>
            <a:endParaRPr b="0" i="0" sz="24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ctrTitle"/>
          </p:nvPr>
        </p:nvSpPr>
        <p:spPr>
          <a:xfrm>
            <a:off x="0" y="2154750"/>
            <a:ext cx="8520600" cy="83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5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5800" y="3587075"/>
            <a:ext cx="86940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 Us</a:t>
            </a:r>
            <a:r>
              <a:rPr b="0" i="0" lang="en-US" sz="3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- info@ethiocovid19rt.com</a:t>
            </a:r>
            <a:endParaRPr b="0" i="0" sz="36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94360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096000" y="1024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“We are all on different ships during this storm, experiencing a very different journey.” </a:t>
            </a:r>
            <a:endParaRPr b="1" i="1" sz="21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1" sz="16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— Unknown Author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410275" y="2851600"/>
            <a:ext cx="8432400" cy="36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6"/>
          <p:cNvSpPr txBox="1"/>
          <p:nvPr/>
        </p:nvSpPr>
        <p:spPr>
          <a:xfrm>
            <a:off x="289375" y="1479225"/>
            <a:ext cx="8674200" cy="1321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0" i="0" lang="en-US" sz="33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1,750+ Global </a:t>
            </a:r>
            <a:br>
              <a:rPr b="0" i="0" lang="en-US" sz="33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33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Volunteers</a:t>
            </a:r>
            <a:br>
              <a:rPr b="1" i="0" lang="en-US" sz="33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33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55800" y="-1002550"/>
            <a:ext cx="2179500" cy="49812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br>
              <a:rPr b="1" i="0" lang="en-US" sz="4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en-US" sz="6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b="0" i="0" lang="en-US" sz="4000" u="none" cap="none" strike="noStrike">
                <a:solidFill>
                  <a:srgbClr val="FFFFFF"/>
                </a:solidFill>
                <a:highlight>
                  <a:srgbClr val="434343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4000" u="none" cap="none" strike="noStrike">
              <a:solidFill>
                <a:srgbClr val="FFFFFF"/>
              </a:solidFill>
              <a:highlight>
                <a:srgbClr val="434343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00" y="0"/>
            <a:ext cx="1554900" cy="141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0" name="Google Shape;80;p16"/>
          <p:cNvSpPr txBox="1"/>
          <p:nvPr/>
        </p:nvSpPr>
        <p:spPr>
          <a:xfrm>
            <a:off x="-66650" y="1392050"/>
            <a:ext cx="2864100" cy="85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US" sz="47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ECRT</a:t>
            </a:r>
            <a:br>
              <a:rPr b="0" i="0" lang="en-US" sz="6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5100" y="4021950"/>
            <a:ext cx="3888600" cy="93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About Us</a:t>
            </a:r>
            <a:endParaRPr b="0" i="0" sz="55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3" y="75675"/>
            <a:ext cx="9089575" cy="5143499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7"/>
          <p:cNvSpPr txBox="1"/>
          <p:nvPr/>
        </p:nvSpPr>
        <p:spPr>
          <a:xfrm>
            <a:off x="2529275" y="1769450"/>
            <a:ext cx="4056900" cy="1270500"/>
          </a:xfrm>
          <a:prstGeom prst="rect">
            <a:avLst/>
          </a:prstGeom>
          <a:solidFill>
            <a:srgbClr val="1C4587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66675">
              <a:srgbClr val="434343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Meet Our Team</a:t>
            </a:r>
            <a:endParaRPr b="0" i="0" sz="45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881025" y="3246225"/>
            <a:ext cx="2302500" cy="725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  Data Storytelling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17050" y="3288825"/>
            <a:ext cx="2709900" cy="679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Medical Devices Donations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84125" y="152575"/>
            <a:ext cx="5796900" cy="72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We Do</a:t>
            </a:r>
            <a:endParaRPr b="0" i="0" sz="55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326850" y="2376225"/>
            <a:ext cx="2554200" cy="15954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  <a:reflection blurRad="0" dir="0" dist="0" endA="0" fadeDir="5400012" kx="0" rotWithShape="0" algn="bl" stA="21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Medical</a:t>
            </a:r>
            <a:b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Device</a:t>
            </a:r>
            <a:b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Maintenance</a:t>
            </a:r>
            <a:endParaRPr b="1" i="0" sz="2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881025" y="2376225"/>
            <a:ext cx="2302500" cy="870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Essential Items </a:t>
            </a:r>
            <a:b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6950" y="2376225"/>
            <a:ext cx="2709900" cy="912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Healthcare </a:t>
            </a:r>
            <a:b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Workers Support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539025" y="1696425"/>
            <a:ext cx="2644500" cy="679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     Protective Gear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17050" y="1696425"/>
            <a:ext cx="4922100" cy="679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Local Medical Device Manufacturing</a:t>
            </a:r>
            <a:endParaRPr b="0" i="0" sz="21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0" y="4309500"/>
            <a:ext cx="9144000" cy="83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Tegbareid Polytechnic College</a:t>
            </a:r>
            <a:endParaRPr b="0" i="0" sz="40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16309" t="0"/>
          <a:stretch/>
        </p:blipFill>
        <p:spPr>
          <a:xfrm>
            <a:off x="2755800" y="0"/>
            <a:ext cx="6325200" cy="425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00" y="2772925"/>
            <a:ext cx="2156100" cy="137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500" y="241137"/>
            <a:ext cx="3305400" cy="260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5400000" dist="142875">
              <a:srgbClr val="B7B7B7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52700" y="183675"/>
            <a:ext cx="54138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5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</a:t>
            </a:r>
            <a:r>
              <a:rPr b="0" i="0" lang="en-US" sz="5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5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197375" y="2186000"/>
            <a:ext cx="8015100" cy="1765200"/>
          </a:xfrm>
          <a:prstGeom prst="roundRect">
            <a:avLst>
              <a:gd fmla="val 0" name="adj"/>
            </a:avLst>
          </a:prstGeom>
          <a:solidFill>
            <a:srgbClr val="0B539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40% - 70 % OF MEDICAL EQUIPMENT IN LOW/MIDDLE INCOME COUNTRIES</a:t>
            </a:r>
            <a:br>
              <a:rPr b="0" i="0" lang="en-US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3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ARE BROKEN, UNUSED OR UNFIT </a:t>
            </a:r>
            <a:endParaRPr b="0" i="0" sz="35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227050" y="726650"/>
            <a:ext cx="7026600" cy="36000"/>
          </a:xfrm>
          <a:prstGeom prst="straightConnector1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24126" r="0" t="24902"/>
          <a:stretch/>
        </p:blipFill>
        <p:spPr>
          <a:xfrm>
            <a:off x="234125" y="226475"/>
            <a:ext cx="4015150" cy="3501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49803"/>
              </a:srgbClr>
            </a:outerShdw>
          </a:effectLst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5000" y="384725"/>
            <a:ext cx="4927874" cy="1925151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3200" y="1749425"/>
            <a:ext cx="7245451" cy="278582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85725">
              <a:srgbClr val="000000">
                <a:alpha val="49803"/>
              </a:srgbClr>
            </a:outerShdw>
          </a:effectLst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6">
            <a:alphaModFix/>
          </a:blip>
          <a:srcRect b="0" l="0" r="0" t="21537"/>
          <a:stretch/>
        </p:blipFill>
        <p:spPr>
          <a:xfrm rot="6">
            <a:off x="5807850" y="3498828"/>
            <a:ext cx="3275026" cy="15453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